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906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17B"/>
    <a:srgbClr val="71FCFF"/>
    <a:srgbClr val="589E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562" autoAdjust="0"/>
    <p:restoredTop sz="94660"/>
  </p:normalViewPr>
  <p:slideViewPr>
    <p:cSldViewPr>
      <p:cViewPr varScale="1">
        <p:scale>
          <a:sx n="65" d="100"/>
          <a:sy n="65" d="100"/>
        </p:scale>
        <p:origin x="-3608" y="-16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595E-F305-438E-8BC8-C49300347311}" type="datetimeFigureOut">
              <a:rPr kumimoji="1" lang="ja-JP" altLang="en-US" smtClean="0"/>
              <a:t>18/08/23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7144-EE57-4684-9C38-466F01EF60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4578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595E-F305-438E-8BC8-C49300347311}" type="datetimeFigureOut">
              <a:rPr kumimoji="1" lang="ja-JP" altLang="en-US" smtClean="0"/>
              <a:t>18/08/23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7144-EE57-4684-9C38-466F01EF60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1342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595E-F305-438E-8BC8-C49300347311}" type="datetimeFigureOut">
              <a:rPr kumimoji="1" lang="ja-JP" altLang="en-US" smtClean="0"/>
              <a:t>18/08/23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7144-EE57-4684-9C38-466F01EF60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27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595E-F305-438E-8BC8-C49300347311}" type="datetimeFigureOut">
              <a:rPr kumimoji="1" lang="ja-JP" altLang="en-US" smtClean="0"/>
              <a:t>18/08/23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7144-EE57-4684-9C38-466F01EF60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3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595E-F305-438E-8BC8-C49300347311}" type="datetimeFigureOut">
              <a:rPr kumimoji="1" lang="ja-JP" altLang="en-US" smtClean="0"/>
              <a:t>18/08/23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7144-EE57-4684-9C38-466F01EF60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6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595E-F305-438E-8BC8-C49300347311}" type="datetimeFigureOut">
              <a:rPr kumimoji="1" lang="ja-JP" altLang="en-US" smtClean="0"/>
              <a:t>18/08/23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7144-EE57-4684-9C38-466F01EF60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111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595E-F305-438E-8BC8-C49300347311}" type="datetimeFigureOut">
              <a:rPr kumimoji="1" lang="ja-JP" altLang="en-US" smtClean="0"/>
              <a:t>18/08/23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7144-EE57-4684-9C38-466F01EF60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055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595E-F305-438E-8BC8-C49300347311}" type="datetimeFigureOut">
              <a:rPr kumimoji="1" lang="ja-JP" altLang="en-US" smtClean="0"/>
              <a:t>18/08/23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7144-EE57-4684-9C38-466F01EF60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131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595E-F305-438E-8BC8-C49300347311}" type="datetimeFigureOut">
              <a:rPr kumimoji="1" lang="ja-JP" altLang="en-US" smtClean="0"/>
              <a:t>18/08/23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7144-EE57-4684-9C38-466F01EF60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57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595E-F305-438E-8BC8-C49300347311}" type="datetimeFigureOut">
              <a:rPr kumimoji="1" lang="ja-JP" altLang="en-US" smtClean="0"/>
              <a:t>18/08/23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7144-EE57-4684-9C38-466F01EF60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667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595E-F305-438E-8BC8-C49300347311}" type="datetimeFigureOut">
              <a:rPr kumimoji="1" lang="ja-JP" altLang="en-US" smtClean="0"/>
              <a:t>18/08/23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7144-EE57-4684-9C38-466F01EF60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33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F595E-F305-438E-8BC8-C49300347311}" type="datetimeFigureOut">
              <a:rPr kumimoji="1" lang="ja-JP" altLang="en-US" smtClean="0"/>
              <a:t>18/08/23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A7144-EE57-4684-9C38-466F01EF60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595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jpeg"/><Relationship Id="rId1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7" b="16345"/>
          <a:stretch/>
        </p:blipFill>
        <p:spPr bwMode="auto">
          <a:xfrm>
            <a:off x="-1" y="128464"/>
            <a:ext cx="417657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コンテンツ プレースホルダー 3"/>
          <p:cNvPicPr>
            <a:picLocks noChangeAspect="1"/>
          </p:cNvPicPr>
          <p:nvPr/>
        </p:nvPicPr>
        <p:blipFill rotWithShape="1">
          <a:blip r:embed="rId3"/>
          <a:srcRect l="8114" t="2016" r="7907"/>
          <a:stretch/>
        </p:blipFill>
        <p:spPr>
          <a:xfrm>
            <a:off x="3560380" y="6057175"/>
            <a:ext cx="3297620" cy="3847582"/>
          </a:xfrm>
          <a:prstGeom prst="rect">
            <a:avLst/>
          </a:prstGeom>
        </p:spPr>
      </p:pic>
      <p:pic>
        <p:nvPicPr>
          <p:cNvPr id="14" name="コンテンツ プレースホルダ 3" descr="hai.png"/>
          <p:cNvPicPr>
            <a:picLocks noChangeAspect="1"/>
          </p:cNvPicPr>
          <p:nvPr/>
        </p:nvPicPr>
        <p:blipFill rotWithShape="1">
          <a:blip r:embed="rId4"/>
          <a:srcRect t="3343" r="9445" b="10184"/>
          <a:stretch/>
        </p:blipFill>
        <p:spPr>
          <a:xfrm>
            <a:off x="-1" y="2734515"/>
            <a:ext cx="4510051" cy="4306717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5" t="4542" r="8324"/>
          <a:stretch/>
        </p:blipFill>
        <p:spPr bwMode="auto">
          <a:xfrm>
            <a:off x="3229247" y="56456"/>
            <a:ext cx="358817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3" b="14985"/>
          <a:stretch/>
        </p:blipFill>
        <p:spPr bwMode="auto">
          <a:xfrm>
            <a:off x="2632200" y="3872880"/>
            <a:ext cx="420337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xmlns="" id="{FA1AD9DD-0B79-4255-A2A0-06E943E7962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1103" r="6736" b="11491"/>
          <a:stretch/>
        </p:blipFill>
        <p:spPr>
          <a:xfrm>
            <a:off x="-1" y="1424608"/>
            <a:ext cx="3356993" cy="2786213"/>
          </a:xfrm>
          <a:prstGeom prst="rect">
            <a:avLst/>
          </a:prstGeom>
        </p:spPr>
      </p:pic>
      <p:pic>
        <p:nvPicPr>
          <p:cNvPr id="20" name="Picture 2" descr="1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5" b="15537"/>
          <a:stretch/>
        </p:blipFill>
        <p:spPr bwMode="auto">
          <a:xfrm>
            <a:off x="0" y="6807779"/>
            <a:ext cx="4733890" cy="309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-1" y="0"/>
            <a:ext cx="6858001" cy="9906001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D:\写真館２\2017.4.30 呼吸器道場2017\FBアップ\_DSC199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949" y="1136576"/>
            <a:ext cx="5389435" cy="3585646"/>
          </a:xfrm>
          <a:prstGeom prst="ellipse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写真館２\2017.4.30 呼吸器道場2017\FBアップ\_DSC200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561" y="3616469"/>
            <a:ext cx="5577903" cy="3784803"/>
          </a:xfrm>
          <a:prstGeom prst="ellipse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写真館２\2017.4.30 呼吸器道場2017\FBアップ\_DSC207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906" y="6349611"/>
            <a:ext cx="5527339" cy="3505897"/>
          </a:xfrm>
          <a:prstGeom prst="ellipse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-1" y="72594"/>
            <a:ext cx="6875921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タイトル 1"/>
          <p:cNvSpPr>
            <a:spLocks noGrp="1"/>
          </p:cNvSpPr>
          <p:nvPr>
            <p:ph type="ctrTitle" idx="4294967295"/>
          </p:nvPr>
        </p:nvSpPr>
        <p:spPr>
          <a:xfrm>
            <a:off x="1" y="-169986"/>
            <a:ext cx="6858000" cy="12345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けいふぉんと" panose="02000600000000000000" pitchFamily="2" charset="-128"/>
                <a:ea typeface="けいふぉんと" panose="02000600000000000000" pitchFamily="2" charset="-128"/>
                <a:cs typeface="ＤＦＰ勘亭流" charset="2"/>
              </a:rPr>
              <a:t>第</a:t>
            </a:r>
            <a:r>
              <a:rPr lang="en-US" altLang="ja-JP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けいふぉんと" panose="02000600000000000000" pitchFamily="2" charset="-128"/>
                <a:ea typeface="けいふぉんと" panose="02000600000000000000" pitchFamily="2" charset="-128"/>
                <a:cs typeface="ＤＦＰ勘亭流" charset="2"/>
              </a:rPr>
              <a:t>8</a:t>
            </a:r>
            <a:r>
              <a:rPr lang="ja-JP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けいふぉんと" panose="02000600000000000000" pitchFamily="2" charset="-128"/>
                <a:ea typeface="けいふぉんと" panose="02000600000000000000" pitchFamily="2" charset="-128"/>
                <a:cs typeface="ＤＦＰ勘亭流" charset="2"/>
              </a:rPr>
              <a:t>回 新潟呼吸器道場　</a:t>
            </a:r>
            <a:r>
              <a:rPr kumimoji="1" lang="en-US" altLang="ja-JP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けいふぉんと" panose="02000600000000000000" pitchFamily="2" charset="-128"/>
                <a:ea typeface="けいふぉんと" panose="02000600000000000000" pitchFamily="2" charset="-128"/>
                <a:cs typeface="ＤＦＰ勘亭流" charset="2"/>
              </a:rPr>
              <a:t/>
            </a:r>
            <a:br>
              <a:rPr kumimoji="1" lang="en-US" altLang="ja-JP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けいふぉんと" panose="02000600000000000000" pitchFamily="2" charset="-128"/>
                <a:ea typeface="けいふぉんと" panose="02000600000000000000" pitchFamily="2" charset="-128"/>
                <a:cs typeface="ＤＦＰ勘亭流" charset="2"/>
              </a:rPr>
            </a:br>
            <a:r>
              <a:rPr lang="en-US" altLang="ja-JP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けいふぉんと" panose="02000600000000000000" pitchFamily="2" charset="-128"/>
                <a:ea typeface="けいふぉんと" panose="02000600000000000000" pitchFamily="2" charset="-128"/>
                <a:cs typeface="ＤＦＰ勘亭流" charset="2"/>
              </a:rPr>
              <a:t>〜</a:t>
            </a:r>
            <a:r>
              <a:rPr lang="ja-JP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けいふぉんと" panose="02000600000000000000" pitchFamily="2" charset="-128"/>
                <a:ea typeface="けいふぉんと" panose="02000600000000000000" pitchFamily="2" charset="-128"/>
                <a:cs typeface="ＤＦＰ勘亭流" charset="2"/>
              </a:rPr>
              <a:t>研修医のための参加型研修会</a:t>
            </a:r>
            <a:r>
              <a:rPr lang="en-US" altLang="ja-JP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けいふぉんと" panose="02000600000000000000" pitchFamily="2" charset="-128"/>
                <a:ea typeface="けいふぉんと" panose="02000600000000000000" pitchFamily="2" charset="-128"/>
                <a:cs typeface="ＤＦＰ勘亭流" charset="2"/>
              </a:rPr>
              <a:t>〜</a:t>
            </a:r>
            <a:endParaRPr lang="ja-JP" alt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けいふぉんと" panose="02000600000000000000" pitchFamily="2" charset="-128"/>
              <a:ea typeface="けいふぉんと" panose="02000600000000000000" pitchFamily="2" charset="-128"/>
              <a:cs typeface="ＤＦＰ勘亭流" charset="2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86136" y="704528"/>
            <a:ext cx="6615272" cy="424731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  <a:tabLst>
                <a:tab pos="810604" algn="r"/>
                <a:tab pos="1001808" algn="l"/>
              </a:tabLst>
            </a:pPr>
            <a:r>
              <a:rPr lang="en-US" altLang="ja-JP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対象：</a:t>
            </a:r>
            <a:r>
              <a:rPr lang="en-US" altLang="ja-JP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初期臨床研修医　　　　　　　　　　　　　　</a:t>
            </a:r>
            <a:r>
              <a:rPr lang="en-US" altLang="ja-JP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日本呼吸器学会主催</a:t>
            </a:r>
            <a:endParaRPr lang="en-US" altLang="ja-JP" sz="1300" b="1" dirty="0">
              <a:solidFill>
                <a:schemeClr val="bg1"/>
              </a:solidFill>
              <a:effectLst>
                <a:glow rad="165100">
                  <a:schemeClr val="accent6">
                    <a:lumMod val="50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lnSpc>
                <a:spcPct val="200000"/>
              </a:lnSpc>
              <a:tabLst>
                <a:tab pos="810604" algn="r"/>
                <a:tab pos="1001808" algn="l"/>
              </a:tabLst>
            </a:pPr>
            <a:r>
              <a:rPr lang="en-US" altLang="ja-JP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日時：</a:t>
            </a:r>
            <a:r>
              <a:rPr lang="en-US" altLang="ja-JP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平成</a:t>
            </a:r>
            <a:r>
              <a:rPr lang="en-US" altLang="ja-JP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</a:t>
            </a:r>
            <a:r>
              <a:rPr lang="ja-JP" altLang="en-US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</a:t>
            </a:r>
            <a:r>
              <a:rPr lang="ja-JP" altLang="en-US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日（土）</a:t>
            </a:r>
            <a:endParaRPr lang="en-US" altLang="ja-JP" sz="1300" b="1" dirty="0">
              <a:solidFill>
                <a:schemeClr val="bg1"/>
              </a:solidFill>
              <a:effectLst>
                <a:glow rad="165100">
                  <a:schemeClr val="accent6">
                    <a:lumMod val="50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lnSpc>
                <a:spcPct val="200000"/>
              </a:lnSpc>
              <a:tabLst>
                <a:tab pos="810604" algn="r"/>
                <a:tab pos="1001808" algn="l"/>
              </a:tabLst>
            </a:pPr>
            <a:r>
              <a:rPr lang="en-US" altLang="ja-JP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会場：</a:t>
            </a:r>
            <a:r>
              <a:rPr lang="en-US" altLang="ja-JP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新潟医療人育成センター</a:t>
            </a:r>
            <a:endParaRPr lang="en-US" altLang="ja-JP" sz="1300" b="1" dirty="0">
              <a:solidFill>
                <a:schemeClr val="bg1"/>
              </a:solidFill>
              <a:effectLst>
                <a:glow rad="165100">
                  <a:schemeClr val="accent6">
                    <a:lumMod val="50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lnSpc>
                <a:spcPct val="200000"/>
              </a:lnSpc>
              <a:tabLst>
                <a:tab pos="810604" algn="r"/>
                <a:tab pos="1001808" algn="l"/>
              </a:tabLst>
            </a:pPr>
            <a:r>
              <a:rPr lang="en-US" altLang="ja-JP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		</a:t>
            </a:r>
            <a:r>
              <a:rPr lang="ja-JP" altLang="en-US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新潟県新潟市中央区旭町通</a:t>
            </a:r>
            <a:r>
              <a:rPr lang="en-US" altLang="ja-JP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1-757</a:t>
            </a:r>
            <a:r>
              <a:rPr lang="ja-JP" altLang="en-US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番地</a:t>
            </a:r>
            <a:r>
              <a:rPr lang="en-US" altLang="ja-JP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	</a:t>
            </a:r>
            <a:r>
              <a:rPr lang="ja-JP" altLang="en-US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（新潟大学旭町キャンパス内）</a:t>
            </a:r>
            <a:r>
              <a:rPr lang="en-US" altLang="ja-JP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</a:p>
          <a:p>
            <a:pPr lvl="0">
              <a:lnSpc>
                <a:spcPct val="200000"/>
              </a:lnSpc>
              <a:tabLst>
                <a:tab pos="810604" algn="r"/>
                <a:tab pos="1001808" algn="l"/>
              </a:tabLst>
            </a:pPr>
            <a:r>
              <a:rPr lang="en-US" altLang="ja-JP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参加費：</a:t>
            </a:r>
            <a:r>
              <a:rPr lang="en-US" altLang="ja-JP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2,000</a:t>
            </a:r>
            <a:r>
              <a:rPr lang="ja-JP" altLang="en-US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円（昼食、懇親会費込）</a:t>
            </a:r>
            <a:endParaRPr lang="en-US" altLang="ja-JP" sz="1300" b="1" dirty="0">
              <a:solidFill>
                <a:schemeClr val="bg1"/>
              </a:solidFill>
              <a:effectLst>
                <a:glow rad="165100">
                  <a:schemeClr val="accent6">
                    <a:lumMod val="50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lnSpc>
                <a:spcPct val="200000"/>
              </a:lnSpc>
              <a:tabLst>
                <a:tab pos="810604" algn="r"/>
                <a:tab pos="1001808" algn="l"/>
              </a:tabLst>
            </a:pPr>
            <a:r>
              <a:rPr lang="en-US" altLang="ja-JP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申込先：</a:t>
            </a:r>
            <a:r>
              <a:rPr lang="en-US" altLang="ja-JP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新潟大学呼吸器・感染症内科</a:t>
            </a:r>
            <a:endParaRPr lang="en-US" altLang="ja-JP" sz="1300" b="1" dirty="0">
              <a:solidFill>
                <a:schemeClr val="bg1"/>
              </a:solidFill>
              <a:effectLst>
                <a:glow rad="165100">
                  <a:schemeClr val="accent6">
                    <a:lumMod val="50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lnSpc>
                <a:spcPct val="200000"/>
              </a:lnSpc>
              <a:tabLst>
                <a:tab pos="810604" algn="r"/>
                <a:tab pos="1001808" algn="l"/>
              </a:tabLst>
            </a:pPr>
            <a:r>
              <a:rPr lang="en-US" altLang="ja-JP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	TEL: 025-368-9325</a:t>
            </a:r>
          </a:p>
          <a:p>
            <a:pPr lvl="0">
              <a:lnSpc>
                <a:spcPct val="200000"/>
              </a:lnSpc>
              <a:tabLst>
                <a:tab pos="810604" algn="r"/>
                <a:tab pos="1001808" algn="l"/>
              </a:tabLst>
            </a:pPr>
            <a:r>
              <a:rPr lang="en-US" altLang="ja-JP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	FAX: 025-368-9326</a:t>
            </a:r>
          </a:p>
          <a:p>
            <a:pPr lvl="0">
              <a:lnSpc>
                <a:spcPct val="200000"/>
              </a:lnSpc>
              <a:tabLst>
                <a:tab pos="810604" algn="r"/>
                <a:tab pos="1001808" algn="l"/>
              </a:tabLst>
            </a:pPr>
            <a:r>
              <a:rPr lang="en-US" altLang="ja-JP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	E-mail: kokyukansen@med.niigata-u.ac.jp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xmlns="" id="{1B8D8361-D03C-4A03-9798-DE64EC443074}"/>
              </a:ext>
            </a:extLst>
          </p:cNvPr>
          <p:cNvSpPr txBox="1"/>
          <p:nvPr/>
        </p:nvSpPr>
        <p:spPr>
          <a:xfrm>
            <a:off x="80245" y="5097016"/>
            <a:ext cx="6615272" cy="45685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tabLst>
                <a:tab pos="810604" algn="r"/>
                <a:tab pos="1001808" algn="l"/>
              </a:tabLst>
            </a:pPr>
            <a:r>
              <a:rPr lang="ja-JP" altLang="en-US" sz="1300" b="1" dirty="0">
                <a:solidFill>
                  <a:prstClr val="white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プログラム　　</a:t>
            </a:r>
            <a:r>
              <a:rPr lang="ja-JP" altLang="en-US" sz="1300" b="1" dirty="0">
                <a:solidFill>
                  <a:prstClr val="white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</a:t>
            </a:r>
            <a:r>
              <a:rPr lang="en-US" altLang="ja-JP" sz="1300" b="1" dirty="0">
                <a:solidFill>
                  <a:prstClr val="white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300" b="1" dirty="0">
                <a:solidFill>
                  <a:prstClr val="white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変更となる場合があります</a:t>
            </a:r>
            <a:endParaRPr lang="en-US" altLang="ja-JP" sz="1300" b="1" dirty="0">
              <a:solidFill>
                <a:schemeClr val="bg1"/>
              </a:solidFill>
              <a:effectLst>
                <a:glow rad="165100">
                  <a:schemeClr val="accent6">
                    <a:lumMod val="50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lnSpc>
                <a:spcPct val="150000"/>
              </a:lnSpc>
              <a:tabLst>
                <a:tab pos="810604" algn="r"/>
                <a:tab pos="1001808" algn="l"/>
              </a:tabLst>
            </a:pPr>
            <a:r>
              <a:rPr lang="en-US" altLang="ja-JP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10:00	</a:t>
            </a:r>
            <a:r>
              <a:rPr lang="ja-JP" altLang="en-US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開会の挨拶</a:t>
            </a:r>
            <a:endParaRPr lang="en-US" altLang="ja-JP" sz="1300" b="1" dirty="0">
              <a:solidFill>
                <a:schemeClr val="bg1"/>
              </a:solidFill>
              <a:effectLst>
                <a:glow rad="165100">
                  <a:schemeClr val="accent6">
                    <a:lumMod val="50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lnSpc>
                <a:spcPct val="150000"/>
              </a:lnSpc>
              <a:tabLst>
                <a:tab pos="810604" algn="r"/>
                <a:tab pos="1001808" algn="l"/>
              </a:tabLst>
            </a:pPr>
            <a:r>
              <a:rPr lang="en-US" altLang="ja-JP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10:20	</a:t>
            </a:r>
            <a:r>
              <a:rPr lang="ja-JP" altLang="en-US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胸部画像診断　腫瘍性疾患</a:t>
            </a:r>
            <a:endParaRPr lang="en-US" altLang="ja-JP" sz="1300" b="1" dirty="0">
              <a:solidFill>
                <a:schemeClr val="bg1"/>
              </a:solidFill>
              <a:effectLst>
                <a:glow rad="165100">
                  <a:schemeClr val="accent6">
                    <a:lumMod val="50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lnSpc>
                <a:spcPct val="150000"/>
              </a:lnSpc>
              <a:tabLst>
                <a:tab pos="810604" algn="r"/>
                <a:tab pos="1001808" algn="l"/>
              </a:tabLst>
            </a:pPr>
            <a:r>
              <a:rPr lang="en-US" altLang="ja-JP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10:50	</a:t>
            </a:r>
            <a:r>
              <a:rPr lang="ja-JP" altLang="en-US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小グループ参加型研修会　腫瘍性疾患症例検討</a:t>
            </a:r>
            <a:endParaRPr lang="en-US" altLang="ja-JP" sz="1300" b="1" dirty="0">
              <a:solidFill>
                <a:schemeClr val="bg1"/>
              </a:solidFill>
              <a:effectLst>
                <a:glow rad="165100">
                  <a:schemeClr val="accent6">
                    <a:lumMod val="50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lnSpc>
                <a:spcPct val="150000"/>
              </a:lnSpc>
              <a:tabLst>
                <a:tab pos="810604" algn="r"/>
                <a:tab pos="1001808" algn="l"/>
              </a:tabLst>
            </a:pPr>
            <a:r>
              <a:rPr lang="en-US" altLang="ja-JP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12:30	</a:t>
            </a:r>
            <a:r>
              <a:rPr lang="ja-JP" altLang="en-US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ランチョンセミナー</a:t>
            </a:r>
            <a:endParaRPr lang="en-US" altLang="ja-JP" sz="1300" b="1" dirty="0">
              <a:solidFill>
                <a:schemeClr val="bg1"/>
              </a:solidFill>
              <a:effectLst>
                <a:glow rad="165100">
                  <a:schemeClr val="accent6">
                    <a:lumMod val="50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lnSpc>
                <a:spcPct val="150000"/>
              </a:lnSpc>
              <a:tabLst>
                <a:tab pos="810604" algn="r"/>
                <a:tab pos="1001808" algn="l"/>
              </a:tabLst>
            </a:pPr>
            <a:r>
              <a:rPr lang="en-US" altLang="ja-JP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	</a:t>
            </a:r>
            <a:r>
              <a:rPr lang="ja-JP" altLang="en-US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1300" b="1" dirty="0" err="1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</a:t>
            </a:r>
            <a:r>
              <a:rPr lang="ja-JP" altLang="en-US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抗菌薬の使い方</a:t>
            </a:r>
            <a:endParaRPr lang="en-US" altLang="ja-JP" sz="1300" b="1" dirty="0">
              <a:solidFill>
                <a:schemeClr val="bg1"/>
              </a:solidFill>
              <a:effectLst>
                <a:glow rad="165100">
                  <a:schemeClr val="accent6">
                    <a:lumMod val="50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lnSpc>
                <a:spcPct val="150000"/>
              </a:lnSpc>
              <a:tabLst>
                <a:tab pos="810604" algn="r"/>
                <a:tab pos="1001808" algn="l"/>
              </a:tabLst>
            </a:pPr>
            <a:r>
              <a:rPr lang="en-US" altLang="ja-JP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	</a:t>
            </a:r>
            <a:r>
              <a:rPr lang="ja-JP" altLang="en-US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1300" b="1" dirty="0" err="1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</a:t>
            </a:r>
            <a:r>
              <a:rPr lang="ja-JP" altLang="en-US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肺癌の最新治療</a:t>
            </a:r>
            <a:endParaRPr lang="en-US" altLang="ja-JP" sz="1300" b="1" dirty="0">
              <a:solidFill>
                <a:schemeClr val="bg1"/>
              </a:solidFill>
              <a:effectLst>
                <a:glow rad="165100">
                  <a:schemeClr val="accent6">
                    <a:lumMod val="50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lnSpc>
                <a:spcPct val="150000"/>
              </a:lnSpc>
              <a:tabLst>
                <a:tab pos="810604" algn="r"/>
                <a:tab pos="1001808" algn="l"/>
              </a:tabLst>
            </a:pPr>
            <a:r>
              <a:rPr lang="en-US" altLang="ja-JP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	</a:t>
            </a:r>
            <a:r>
              <a:rPr lang="ja-JP" altLang="en-US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1300" b="1" dirty="0" err="1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</a:t>
            </a:r>
            <a:r>
              <a:rPr lang="ja-JP" altLang="en-US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気管支喘息の</a:t>
            </a:r>
            <a:r>
              <a:rPr lang="en-US" altLang="ja-JP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up-to</a:t>
            </a:r>
            <a:r>
              <a:rPr lang="ja-JP" altLang="en-US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date</a:t>
            </a:r>
          </a:p>
          <a:p>
            <a:pPr lvl="0">
              <a:lnSpc>
                <a:spcPct val="150000"/>
              </a:lnSpc>
              <a:tabLst>
                <a:tab pos="810604" algn="r"/>
                <a:tab pos="1001808" algn="l"/>
              </a:tabLst>
            </a:pPr>
            <a:r>
              <a:rPr lang="en-US" altLang="ja-JP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13:30	</a:t>
            </a:r>
            <a:r>
              <a:rPr lang="ja-JP" altLang="en-US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体験型学習</a:t>
            </a:r>
            <a:endParaRPr lang="en-US" altLang="ja-JP" sz="1300" b="1" dirty="0">
              <a:solidFill>
                <a:schemeClr val="bg1"/>
              </a:solidFill>
              <a:effectLst>
                <a:glow rad="165100">
                  <a:schemeClr val="accent6">
                    <a:lumMod val="50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lnSpc>
                <a:spcPct val="150000"/>
              </a:lnSpc>
              <a:tabLst>
                <a:tab pos="810604" algn="r"/>
                <a:tab pos="1001808" algn="l"/>
              </a:tabLst>
            </a:pPr>
            <a:r>
              <a:rPr lang="en-US" altLang="ja-JP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	</a:t>
            </a:r>
            <a:r>
              <a:rPr lang="ja-JP" altLang="en-US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1300" b="1" dirty="0" err="1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</a:t>
            </a:r>
            <a:r>
              <a:rPr lang="ja-JP" altLang="en-US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気管支鏡シミュレーター</a:t>
            </a:r>
            <a:endParaRPr lang="en-US" altLang="ja-JP" sz="1300" b="1" dirty="0">
              <a:solidFill>
                <a:schemeClr val="bg1"/>
              </a:solidFill>
              <a:effectLst>
                <a:glow rad="165100">
                  <a:schemeClr val="accent6">
                    <a:lumMod val="50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lnSpc>
                <a:spcPct val="150000"/>
              </a:lnSpc>
              <a:tabLst>
                <a:tab pos="810604" algn="r"/>
                <a:tab pos="1001808" algn="l"/>
              </a:tabLst>
            </a:pPr>
            <a:r>
              <a:rPr lang="en-US" altLang="ja-JP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	</a:t>
            </a:r>
            <a:r>
              <a:rPr lang="ja-JP" altLang="en-US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1300" b="1" dirty="0" err="1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</a:t>
            </a:r>
            <a:r>
              <a:rPr lang="ja-JP" altLang="en-US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呼吸機能検査</a:t>
            </a:r>
            <a:endParaRPr lang="en-US" altLang="ja-JP" sz="1300" b="1" dirty="0">
              <a:solidFill>
                <a:schemeClr val="bg1"/>
              </a:solidFill>
              <a:effectLst>
                <a:glow rad="165100">
                  <a:schemeClr val="accent6">
                    <a:lumMod val="50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lnSpc>
                <a:spcPct val="150000"/>
              </a:lnSpc>
              <a:tabLst>
                <a:tab pos="810604" algn="r"/>
                <a:tab pos="1001808" algn="l"/>
              </a:tabLst>
            </a:pPr>
            <a:r>
              <a:rPr lang="en-US" altLang="ja-JP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15:40	</a:t>
            </a:r>
            <a:r>
              <a:rPr lang="ja-JP" altLang="en-US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イブニングセミナー</a:t>
            </a:r>
            <a:endParaRPr lang="en-US" altLang="ja-JP" sz="1300" b="1" dirty="0">
              <a:solidFill>
                <a:schemeClr val="bg1"/>
              </a:solidFill>
              <a:effectLst>
                <a:glow rad="165100">
                  <a:schemeClr val="accent6">
                    <a:lumMod val="50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lnSpc>
                <a:spcPct val="150000"/>
              </a:lnSpc>
              <a:tabLst>
                <a:tab pos="810604" algn="r"/>
                <a:tab pos="1001808" algn="l"/>
              </a:tabLst>
            </a:pPr>
            <a:r>
              <a:rPr lang="en-US" altLang="ja-JP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16:20	</a:t>
            </a:r>
            <a:r>
              <a:rPr lang="ja-JP" altLang="en-US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胸部画像診断　感染症</a:t>
            </a:r>
            <a:endParaRPr lang="en-US" altLang="ja-JP" sz="1300" b="1" dirty="0">
              <a:solidFill>
                <a:schemeClr val="bg1"/>
              </a:solidFill>
              <a:effectLst>
                <a:glow rad="165100">
                  <a:schemeClr val="accent6">
                    <a:lumMod val="50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lnSpc>
                <a:spcPct val="150000"/>
              </a:lnSpc>
              <a:tabLst>
                <a:tab pos="810604" algn="r"/>
                <a:tab pos="1001808" algn="l"/>
              </a:tabLst>
            </a:pPr>
            <a:r>
              <a:rPr lang="en-US" altLang="ja-JP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17:00	</a:t>
            </a:r>
            <a:r>
              <a:rPr lang="ja-JP" altLang="en-US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小グループ参加型研修会　感染症症例検討</a:t>
            </a:r>
            <a:endParaRPr lang="en-US" altLang="ja-JP" sz="1300" b="1" dirty="0">
              <a:solidFill>
                <a:schemeClr val="bg1"/>
              </a:solidFill>
              <a:effectLst>
                <a:glow rad="165100">
                  <a:schemeClr val="accent6">
                    <a:lumMod val="50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lnSpc>
                <a:spcPct val="150000"/>
              </a:lnSpc>
              <a:tabLst>
                <a:tab pos="810604" algn="r"/>
                <a:tab pos="1001808" algn="l"/>
              </a:tabLst>
            </a:pPr>
            <a:r>
              <a:rPr lang="en-US" altLang="ja-JP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19:00	</a:t>
            </a:r>
            <a:r>
              <a:rPr lang="ja-JP" altLang="en-US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懇親会</a:t>
            </a:r>
            <a:r>
              <a:rPr lang="en-US" altLang="ja-JP" sz="13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xmlns="" id="{45A0BE0D-F424-48A2-BA1E-871A392CAB2C}"/>
              </a:ext>
            </a:extLst>
          </p:cNvPr>
          <p:cNvSpPr txBox="1"/>
          <p:nvPr/>
        </p:nvSpPr>
        <p:spPr>
          <a:xfrm>
            <a:off x="5122361" y="6315305"/>
            <a:ext cx="1735639" cy="36471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tabLst>
                <a:tab pos="810604" algn="r"/>
                <a:tab pos="1001808" algn="l"/>
              </a:tabLst>
            </a:pPr>
            <a:r>
              <a:rPr lang="ja-JP" altLang="en-US" sz="1100" b="1" dirty="0">
                <a:solidFill>
                  <a:prstClr val="white"/>
                </a:solidFill>
                <a:effectLst>
                  <a:glow rad="1397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協力施設：</a:t>
            </a:r>
            <a:endParaRPr lang="en-US" altLang="ja-JP" sz="1100" b="1" dirty="0">
              <a:solidFill>
                <a:schemeClr val="bg1"/>
              </a:solidFill>
              <a:effectLst>
                <a:glow rad="139700">
                  <a:schemeClr val="accent6">
                    <a:lumMod val="50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lnSpc>
                <a:spcPct val="150000"/>
              </a:lnSpc>
              <a:tabLst>
                <a:tab pos="810604" algn="r"/>
                <a:tab pos="1001808" algn="l"/>
              </a:tabLst>
            </a:pPr>
            <a:r>
              <a:rPr lang="ja-JP" altLang="en-US" sz="11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新潟市民病院</a:t>
            </a:r>
            <a:endParaRPr lang="en-US" altLang="ja-JP" sz="1100" b="1" dirty="0">
              <a:solidFill>
                <a:schemeClr val="bg1"/>
              </a:solidFill>
              <a:effectLst>
                <a:glow rad="165100">
                  <a:schemeClr val="accent6">
                    <a:lumMod val="50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lnSpc>
                <a:spcPct val="150000"/>
              </a:lnSpc>
              <a:tabLst>
                <a:tab pos="810604" algn="r"/>
                <a:tab pos="1001808" algn="l"/>
              </a:tabLst>
            </a:pPr>
            <a:r>
              <a:rPr lang="ja-JP" altLang="en-US" sz="11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新潟県立がんセンター</a:t>
            </a:r>
            <a:endParaRPr lang="en-US" altLang="ja-JP" sz="1100" b="1" dirty="0">
              <a:solidFill>
                <a:schemeClr val="bg1"/>
              </a:solidFill>
              <a:effectLst>
                <a:glow rad="165100">
                  <a:schemeClr val="accent6">
                    <a:lumMod val="50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lnSpc>
                <a:spcPct val="150000"/>
              </a:lnSpc>
              <a:tabLst>
                <a:tab pos="810604" algn="r"/>
                <a:tab pos="1001808" algn="l"/>
              </a:tabLst>
            </a:pPr>
            <a:r>
              <a:rPr lang="ja-JP" altLang="en-US" sz="11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西新潟中央病院</a:t>
            </a:r>
            <a:endParaRPr lang="en-US" altLang="ja-JP" sz="1100" b="1" dirty="0">
              <a:solidFill>
                <a:schemeClr val="bg1"/>
              </a:solidFill>
              <a:effectLst>
                <a:glow rad="165100">
                  <a:schemeClr val="accent6">
                    <a:lumMod val="50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lnSpc>
                <a:spcPct val="150000"/>
              </a:lnSpc>
              <a:tabLst>
                <a:tab pos="810604" algn="r"/>
                <a:tab pos="1001808" algn="l"/>
              </a:tabLst>
            </a:pPr>
            <a:r>
              <a:rPr lang="ja-JP" altLang="en-US" sz="11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済生会新潟第二病院</a:t>
            </a:r>
            <a:endParaRPr lang="en-US" altLang="ja-JP" sz="1100" b="1" dirty="0">
              <a:solidFill>
                <a:schemeClr val="bg1"/>
              </a:solidFill>
              <a:effectLst>
                <a:glow rad="165100">
                  <a:schemeClr val="accent6">
                    <a:lumMod val="50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lnSpc>
                <a:spcPct val="150000"/>
              </a:lnSpc>
              <a:tabLst>
                <a:tab pos="810604" algn="r"/>
                <a:tab pos="1001808" algn="l"/>
              </a:tabLst>
            </a:pPr>
            <a:r>
              <a:rPr lang="ja-JP" altLang="en-US" sz="11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新潟医療センター</a:t>
            </a:r>
            <a:endParaRPr lang="en-US" altLang="ja-JP" sz="1100" b="1" dirty="0">
              <a:solidFill>
                <a:schemeClr val="bg1"/>
              </a:solidFill>
              <a:effectLst>
                <a:glow rad="165100">
                  <a:schemeClr val="accent6">
                    <a:lumMod val="50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lnSpc>
                <a:spcPct val="150000"/>
              </a:lnSpc>
              <a:tabLst>
                <a:tab pos="810604" algn="r"/>
                <a:tab pos="1001808" algn="l"/>
              </a:tabLst>
            </a:pPr>
            <a:r>
              <a:rPr lang="ja-JP" altLang="en-US" sz="11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信楽園病院</a:t>
            </a:r>
            <a:endParaRPr lang="en-US" altLang="ja-JP" sz="1100" b="1" dirty="0">
              <a:solidFill>
                <a:schemeClr val="bg1"/>
              </a:solidFill>
              <a:effectLst>
                <a:glow rad="165100">
                  <a:schemeClr val="accent6">
                    <a:lumMod val="50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lnSpc>
                <a:spcPct val="150000"/>
              </a:lnSpc>
              <a:tabLst>
                <a:tab pos="810604" algn="r"/>
                <a:tab pos="1001808" algn="l"/>
              </a:tabLst>
            </a:pPr>
            <a:r>
              <a:rPr lang="ja-JP" altLang="en-US" sz="11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新潟県立新発田病院</a:t>
            </a:r>
            <a:endParaRPr lang="en-US" altLang="ja-JP" sz="1100" b="1" dirty="0">
              <a:solidFill>
                <a:schemeClr val="bg1"/>
              </a:solidFill>
              <a:effectLst>
                <a:glow rad="165100">
                  <a:schemeClr val="accent6">
                    <a:lumMod val="50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lnSpc>
                <a:spcPct val="150000"/>
              </a:lnSpc>
              <a:tabLst>
                <a:tab pos="810604" algn="r"/>
                <a:tab pos="1001808" algn="l"/>
              </a:tabLst>
            </a:pPr>
            <a:r>
              <a:rPr lang="ja-JP" altLang="en-US" sz="11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長岡赤十字病院</a:t>
            </a:r>
            <a:endParaRPr lang="en-US" altLang="ja-JP" sz="1100" b="1" dirty="0">
              <a:solidFill>
                <a:schemeClr val="bg1"/>
              </a:solidFill>
              <a:effectLst>
                <a:glow rad="165100">
                  <a:schemeClr val="accent6">
                    <a:lumMod val="50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lnSpc>
                <a:spcPct val="150000"/>
              </a:lnSpc>
              <a:tabLst>
                <a:tab pos="810604" algn="r"/>
                <a:tab pos="1001808" algn="l"/>
              </a:tabLst>
            </a:pPr>
            <a:r>
              <a:rPr lang="ja-JP" altLang="en-US" sz="11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長岡中央綜合病院</a:t>
            </a:r>
            <a:endParaRPr lang="en-US" altLang="ja-JP" sz="1100" b="1" dirty="0">
              <a:solidFill>
                <a:schemeClr val="bg1"/>
              </a:solidFill>
              <a:effectLst>
                <a:glow rad="165100">
                  <a:schemeClr val="accent6">
                    <a:lumMod val="50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lnSpc>
                <a:spcPct val="150000"/>
              </a:lnSpc>
              <a:tabLst>
                <a:tab pos="810604" algn="r"/>
                <a:tab pos="1001808" algn="l"/>
              </a:tabLst>
            </a:pPr>
            <a:r>
              <a:rPr lang="ja-JP" altLang="en-US" sz="11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魚沼基幹病院</a:t>
            </a:r>
            <a:endParaRPr lang="en-US" altLang="ja-JP" sz="1100" b="1" dirty="0">
              <a:solidFill>
                <a:schemeClr val="bg1"/>
              </a:solidFill>
              <a:effectLst>
                <a:glow rad="165100">
                  <a:schemeClr val="accent6">
                    <a:lumMod val="50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lnSpc>
                <a:spcPct val="150000"/>
              </a:lnSpc>
              <a:tabLst>
                <a:tab pos="810604" algn="r"/>
                <a:tab pos="1001808" algn="l"/>
              </a:tabLst>
            </a:pPr>
            <a:r>
              <a:rPr lang="ja-JP" altLang="en-US" sz="11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新潟県立中央病院</a:t>
            </a:r>
            <a:endParaRPr lang="en-US" altLang="ja-JP" sz="1100" b="1" dirty="0">
              <a:solidFill>
                <a:schemeClr val="bg1"/>
              </a:solidFill>
              <a:effectLst>
                <a:glow rad="165100">
                  <a:schemeClr val="accent6">
                    <a:lumMod val="50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lnSpc>
                <a:spcPct val="150000"/>
              </a:lnSpc>
              <a:tabLst>
                <a:tab pos="810604" algn="r"/>
                <a:tab pos="1001808" algn="l"/>
              </a:tabLst>
            </a:pPr>
            <a:r>
              <a:rPr lang="ja-JP" altLang="en-US" sz="11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上越総合病院</a:t>
            </a:r>
            <a:endParaRPr lang="en-US" altLang="ja-JP" sz="1100" b="1" dirty="0">
              <a:solidFill>
                <a:schemeClr val="bg1"/>
              </a:solidFill>
              <a:effectLst>
                <a:glow rad="165100">
                  <a:schemeClr val="accent6">
                    <a:lumMod val="50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lnSpc>
                <a:spcPct val="150000"/>
              </a:lnSpc>
              <a:tabLst>
                <a:tab pos="810604" algn="r"/>
                <a:tab pos="1001808" algn="l"/>
              </a:tabLst>
            </a:pPr>
            <a:r>
              <a:rPr lang="ja-JP" altLang="en-US" sz="1100" b="1" dirty="0">
                <a:solidFill>
                  <a:schemeClr val="bg1"/>
                </a:solidFill>
                <a:effectLst>
                  <a:glow rad="165100">
                    <a:schemeClr val="accent6">
                      <a:lumMod val="50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ほか</a:t>
            </a:r>
            <a:endParaRPr lang="en-US" altLang="ja-JP" sz="1100" b="1" dirty="0">
              <a:solidFill>
                <a:schemeClr val="bg1"/>
              </a:solidFill>
              <a:effectLst>
                <a:glow rad="165100">
                  <a:schemeClr val="accent6">
                    <a:lumMod val="50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4828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6786294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12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9</Words>
  <Application>Microsoft Macintosh PowerPoint</Application>
  <PresentationFormat>A4 210x297 mm</PresentationFormat>
  <Paragraphs>39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​​テーマ</vt:lpstr>
      <vt:lpstr>第8回 新潟呼吸器道場　 〜研修医のための参加型研修会〜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wrx5772</dc:creator>
  <cp:lastModifiedBy>小屋 俊之</cp:lastModifiedBy>
  <cp:revision>25</cp:revision>
  <cp:lastPrinted>2017-04-30T22:47:30Z</cp:lastPrinted>
  <dcterms:created xsi:type="dcterms:W3CDTF">2016-07-07T10:18:39Z</dcterms:created>
  <dcterms:modified xsi:type="dcterms:W3CDTF">2018-08-23T03:15:39Z</dcterms:modified>
</cp:coreProperties>
</file>